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3"/>
  </p:notesMasterIdLst>
  <p:handoutMasterIdLst>
    <p:handoutMasterId r:id="rId14"/>
  </p:handoutMasterIdLst>
  <p:sldIdLst>
    <p:sldId id="268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9" r:id="rId11"/>
    <p:sldId id="267" r:id="rId12"/>
  </p:sldIdLst>
  <p:sldSz cx="9144000" cy="6858000" type="letter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1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80" autoAdjust="0"/>
    <p:restoredTop sz="90929"/>
  </p:normalViewPr>
  <p:slideViewPr>
    <p:cSldViewPr>
      <p:cViewPr varScale="1">
        <p:scale>
          <a:sx n="162" d="100"/>
          <a:sy n="162" d="100"/>
        </p:scale>
        <p:origin x="1662" y="144"/>
      </p:cViewPr>
      <p:guideLst>
        <p:guide orient="horz" pos="3312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7.xml"/><Relationship Id="rId2" Type="http://schemas.openxmlformats.org/officeDocument/2006/relationships/slide" Target="slides/slide6.xml"/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B1A5AB7F-913C-4C2E-B941-39813C9224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8750300"/>
            <a:ext cx="396875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defRPr/>
            </a:pPr>
            <a:fld id="{18DBB5DC-C768-488F-8B70-EF3EC8709231}" type="slidenum">
              <a:rPr lang="en-US" altLang="en-US" sz="1400" smtClean="0"/>
              <a:pPr algn="r"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B11A0BCA-912C-4DC6-A285-DA176B68C0F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notes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A237A511-451B-4A5E-B4CF-F89FF5B840A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BB0A5E66-27AB-48F2-BC31-7F2C03C7BE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8750300"/>
            <a:ext cx="396875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defRPr/>
            </a:pPr>
            <a:fld id="{071CCC8C-0D74-47DD-BAAB-3FBC1D7020A4}" type="slidenum">
              <a:rPr lang="en-US" altLang="en-US" sz="1400" smtClean="0"/>
              <a:pPr algn="r">
                <a:defRPr/>
              </a:pPr>
              <a:t>‹#›</a:t>
            </a:fld>
            <a:endParaRPr lang="en-US" altLang="en-US" sz="1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6F6B8205-1092-4C03-8054-289A03F873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A3FA0E5F-D70A-42B3-8AF3-2669760634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000">
                <a:latin typeface="Times New Roman" panose="02020603050405020304" pitchFamily="18" charset="0"/>
              </a:rPr>
              <a:t>13</a:t>
            </a:r>
          </a:p>
        </p:txBody>
      </p:sp>
      <p:sp>
        <p:nvSpPr>
          <p:cNvPr id="17412" name="Rectangle 4">
            <a:extLst>
              <a:ext uri="{FF2B5EF4-FFF2-40B4-BE49-F238E27FC236}">
                <a16:creationId xmlns:a16="http://schemas.microsoft.com/office/drawing/2014/main" id="{C80E09EF-57AE-41E8-85FE-3005BCB356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7413" name="Rectangle 5">
            <a:extLst>
              <a:ext uri="{FF2B5EF4-FFF2-40B4-BE49-F238E27FC236}">
                <a16:creationId xmlns:a16="http://schemas.microsoft.com/office/drawing/2014/main" id="{E72205E3-0893-4AD0-9D43-657D7C29F2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7414" name="Rectangle 6">
            <a:extLst>
              <a:ext uri="{FF2B5EF4-FFF2-40B4-BE49-F238E27FC236}">
                <a16:creationId xmlns:a16="http://schemas.microsoft.com/office/drawing/2014/main" id="{002CDE65-0C44-46C4-A240-7352EA58BF9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7415" name="Rectangle 7">
            <a:extLst>
              <a:ext uri="{FF2B5EF4-FFF2-40B4-BE49-F238E27FC236}">
                <a16:creationId xmlns:a16="http://schemas.microsoft.com/office/drawing/2014/main" id="{CCD06C47-5C04-41ED-A727-E81040DAD0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1DE74D52-046D-429D-BD53-8B1567A36B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8B54A18A-7CBA-41A1-96FB-B75CDAC00A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000">
                <a:latin typeface="Times New Roman" panose="02020603050405020304" pitchFamily="18" charset="0"/>
              </a:rPr>
              <a:t>13</a:t>
            </a:r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FDADE32B-6210-48BB-840D-B437275D6B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9461" name="Rectangle 5">
            <a:extLst>
              <a:ext uri="{FF2B5EF4-FFF2-40B4-BE49-F238E27FC236}">
                <a16:creationId xmlns:a16="http://schemas.microsoft.com/office/drawing/2014/main" id="{624FCAF7-73C7-4628-B144-7F755BC0E7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9462" name="Rectangle 6">
            <a:extLst>
              <a:ext uri="{FF2B5EF4-FFF2-40B4-BE49-F238E27FC236}">
                <a16:creationId xmlns:a16="http://schemas.microsoft.com/office/drawing/2014/main" id="{BF5B1723-D831-4B1F-99C2-4FBE0178258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9463" name="Rectangle 7">
            <a:extLst>
              <a:ext uri="{FF2B5EF4-FFF2-40B4-BE49-F238E27FC236}">
                <a16:creationId xmlns:a16="http://schemas.microsoft.com/office/drawing/2014/main" id="{C81D9FB5-9557-40FA-9918-707749D69C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6BAFAC47-AE67-4217-8F50-3FF68CCB7A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866957C8-1D94-48C2-932E-AAFBF95BFA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000">
                <a:latin typeface="Times New Roman" panose="02020603050405020304" pitchFamily="18" charset="0"/>
              </a:rPr>
              <a:t>13</a:t>
            </a:r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id="{5FB9B062-3D1C-40D3-8B30-4D3B79897E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1509" name="Rectangle 5">
            <a:extLst>
              <a:ext uri="{FF2B5EF4-FFF2-40B4-BE49-F238E27FC236}">
                <a16:creationId xmlns:a16="http://schemas.microsoft.com/office/drawing/2014/main" id="{C62B66A3-849D-412C-854C-DF8EF01261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1510" name="Rectangle 6">
            <a:extLst>
              <a:ext uri="{FF2B5EF4-FFF2-40B4-BE49-F238E27FC236}">
                <a16:creationId xmlns:a16="http://schemas.microsoft.com/office/drawing/2014/main" id="{E5C6CAC9-7FF4-4B7A-8EE1-74D122489AB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4B4EDB4F-461C-4E04-946F-4204531916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4D727EAC-9CA6-423D-9C2B-650F6E48F1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737F5E3B-A60D-4531-B279-DDC86449E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000">
                <a:latin typeface="Times New Roman" panose="02020603050405020304" pitchFamily="18" charset="0"/>
              </a:rPr>
              <a:t>13</a:t>
            </a:r>
          </a:p>
        </p:txBody>
      </p:sp>
      <p:sp>
        <p:nvSpPr>
          <p:cNvPr id="23556" name="Rectangle 4">
            <a:extLst>
              <a:ext uri="{FF2B5EF4-FFF2-40B4-BE49-F238E27FC236}">
                <a16:creationId xmlns:a16="http://schemas.microsoft.com/office/drawing/2014/main" id="{6D32BCF1-3E41-4FC6-B430-D0E5C42034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3557" name="Rectangle 5">
            <a:extLst>
              <a:ext uri="{FF2B5EF4-FFF2-40B4-BE49-F238E27FC236}">
                <a16:creationId xmlns:a16="http://schemas.microsoft.com/office/drawing/2014/main" id="{27BEAC3D-37D1-4EF1-8E3A-C0CC7362F4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3558" name="Rectangle 6">
            <a:extLst>
              <a:ext uri="{FF2B5EF4-FFF2-40B4-BE49-F238E27FC236}">
                <a16:creationId xmlns:a16="http://schemas.microsoft.com/office/drawing/2014/main" id="{30FA279C-2CAD-4475-944C-5C59D9C752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3559" name="Rectangle 7">
            <a:extLst>
              <a:ext uri="{FF2B5EF4-FFF2-40B4-BE49-F238E27FC236}">
                <a16:creationId xmlns:a16="http://schemas.microsoft.com/office/drawing/2014/main" id="{9D69F2D0-AFB6-4CE8-8D81-FAE53828E4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A5EA6E5D-BF95-457E-A364-5D1617F162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D98FC386-272E-4713-8D7A-ECFD731005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000">
                <a:latin typeface="Times New Roman" panose="02020603050405020304" pitchFamily="18" charset="0"/>
              </a:rPr>
              <a:t>13</a:t>
            </a:r>
          </a:p>
        </p:txBody>
      </p:sp>
      <p:sp>
        <p:nvSpPr>
          <p:cNvPr id="25604" name="Rectangle 4">
            <a:extLst>
              <a:ext uri="{FF2B5EF4-FFF2-40B4-BE49-F238E27FC236}">
                <a16:creationId xmlns:a16="http://schemas.microsoft.com/office/drawing/2014/main" id="{27868B0C-CF81-4BF8-9192-3921005772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5605" name="Rectangle 5">
            <a:extLst>
              <a:ext uri="{FF2B5EF4-FFF2-40B4-BE49-F238E27FC236}">
                <a16:creationId xmlns:a16="http://schemas.microsoft.com/office/drawing/2014/main" id="{075869A3-2E4F-4776-A7FB-C5739CD960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5606" name="Rectangle 6">
            <a:extLst>
              <a:ext uri="{FF2B5EF4-FFF2-40B4-BE49-F238E27FC236}">
                <a16:creationId xmlns:a16="http://schemas.microsoft.com/office/drawing/2014/main" id="{611BA28D-956E-487C-A1A5-7837DCF2F30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5607" name="Rectangle 7">
            <a:extLst>
              <a:ext uri="{FF2B5EF4-FFF2-40B4-BE49-F238E27FC236}">
                <a16:creationId xmlns:a16="http://schemas.microsoft.com/office/drawing/2014/main" id="{D746E739-BE08-47EF-9C2B-8EDD6BC04B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881CAE52-9BBB-483C-B8A1-DC2A5DC9F7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4854448C-FA53-4373-85C1-A6F427E31B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000">
                <a:latin typeface="Times New Roman" panose="02020603050405020304" pitchFamily="18" charset="0"/>
              </a:rPr>
              <a:t>13</a:t>
            </a:r>
          </a:p>
        </p:txBody>
      </p:sp>
      <p:sp>
        <p:nvSpPr>
          <p:cNvPr id="27652" name="Rectangle 4">
            <a:extLst>
              <a:ext uri="{FF2B5EF4-FFF2-40B4-BE49-F238E27FC236}">
                <a16:creationId xmlns:a16="http://schemas.microsoft.com/office/drawing/2014/main" id="{7D7D8A86-F71C-495F-B1CD-48755D2405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7653" name="Rectangle 5">
            <a:extLst>
              <a:ext uri="{FF2B5EF4-FFF2-40B4-BE49-F238E27FC236}">
                <a16:creationId xmlns:a16="http://schemas.microsoft.com/office/drawing/2014/main" id="{069581E3-8BBC-40A4-BFB9-BB0AFB6A15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7654" name="Rectangle 6">
            <a:extLst>
              <a:ext uri="{FF2B5EF4-FFF2-40B4-BE49-F238E27FC236}">
                <a16:creationId xmlns:a16="http://schemas.microsoft.com/office/drawing/2014/main" id="{E392E37A-AE04-4B8F-9A2D-9FC2C125BF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7655" name="Rectangle 7">
            <a:extLst>
              <a:ext uri="{FF2B5EF4-FFF2-40B4-BE49-F238E27FC236}">
                <a16:creationId xmlns:a16="http://schemas.microsoft.com/office/drawing/2014/main" id="{8D152471-9EC1-4ED2-A2EE-85FF569AEC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398A09B6-BDFC-43D8-8A71-FEC204DB2C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0B560F0D-34C7-4D55-8D35-285FEE97B2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000">
                <a:latin typeface="Times New Roman" panose="02020603050405020304" pitchFamily="18" charset="0"/>
              </a:rPr>
              <a:t>13</a:t>
            </a:r>
          </a:p>
        </p:txBody>
      </p:sp>
      <p:sp>
        <p:nvSpPr>
          <p:cNvPr id="29700" name="Rectangle 4">
            <a:extLst>
              <a:ext uri="{FF2B5EF4-FFF2-40B4-BE49-F238E27FC236}">
                <a16:creationId xmlns:a16="http://schemas.microsoft.com/office/drawing/2014/main" id="{0D162C0E-D300-4B82-887D-393D0A4959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9701" name="Rectangle 5">
            <a:extLst>
              <a:ext uri="{FF2B5EF4-FFF2-40B4-BE49-F238E27FC236}">
                <a16:creationId xmlns:a16="http://schemas.microsoft.com/office/drawing/2014/main" id="{B8E35C9F-F39D-4F57-9297-8D3D187E6E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9702" name="Rectangle 6">
            <a:extLst>
              <a:ext uri="{FF2B5EF4-FFF2-40B4-BE49-F238E27FC236}">
                <a16:creationId xmlns:a16="http://schemas.microsoft.com/office/drawing/2014/main" id="{824A21B4-8A72-4F0C-A77C-7CA38BCF0C3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9703" name="Rectangle 7">
            <a:extLst>
              <a:ext uri="{FF2B5EF4-FFF2-40B4-BE49-F238E27FC236}">
                <a16:creationId xmlns:a16="http://schemas.microsoft.com/office/drawing/2014/main" id="{DCA1EF85-8A72-4E04-BB36-4CF20F9B6A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FC2B7D-1C15-415E-A3F6-D7D47D9F68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1678420-3563-4E17-927B-2DC6D4C98B2D}" type="slidenum">
              <a:rPr lang="en-US" altLang="en-US"/>
              <a:pPr>
                <a:defRPr/>
              </a:pPr>
              <a:t>‹#›</a:t>
            </a:fld>
            <a:endParaRPr lang="en-US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4392911"/>
      </p:ext>
    </p:extLst>
  </p:cSld>
  <p:clrMapOvr>
    <a:masterClrMapping/>
  </p:clrMapOvr>
  <p:transition spd="med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BE7458-465C-43F2-ACFB-2EFD956FB8B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776F11F-50B0-4816-8DC5-3387A1EC0605}" type="slidenum">
              <a:rPr lang="en-US" altLang="en-US"/>
              <a:pPr>
                <a:defRPr/>
              </a:pPr>
              <a:t>‹#›</a:t>
            </a:fld>
            <a:endParaRPr lang="en-US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9284900"/>
      </p:ext>
    </p:extLst>
  </p:cSld>
  <p:clrMapOvr>
    <a:masterClrMapping/>
  </p:clrMapOvr>
  <p:transition spd="med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91300" y="533400"/>
            <a:ext cx="1866900" cy="56578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533400"/>
            <a:ext cx="5448300" cy="56578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5A92FD-E26B-4030-8B61-CD9BB502FE0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7C2D5FB-92F2-4D74-8110-5C8159952A67}" type="slidenum">
              <a:rPr lang="en-US" altLang="en-US"/>
              <a:pPr>
                <a:defRPr/>
              </a:pPr>
              <a:t>‹#›</a:t>
            </a:fld>
            <a:endParaRPr lang="en-US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3810344"/>
      </p:ext>
    </p:extLst>
  </p:cSld>
  <p:clrMapOvr>
    <a:masterClrMapping/>
  </p:clrMapOvr>
  <p:transition spd="med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3EEBE7-9DDF-4E0A-9D9A-27A773B8D31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030F4FC-DBFD-40EB-95C6-A28C6A6BFAE1}" type="slidenum">
              <a:rPr lang="en-US" altLang="en-US"/>
              <a:pPr>
                <a:defRPr/>
              </a:pPr>
              <a:t>‹#›</a:t>
            </a:fld>
            <a:endParaRPr lang="en-US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8701318"/>
      </p:ext>
    </p:extLst>
  </p:cSld>
  <p:clrMapOvr>
    <a:masterClrMapping/>
  </p:clrMapOvr>
  <p:transition spd="med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A9F3D0-0AA5-46D2-8263-D7C826B24EE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EFA68F9-7B82-4DF9-9FDF-ED06F88E669E}" type="slidenum">
              <a:rPr lang="en-US" altLang="en-US"/>
              <a:pPr>
                <a:defRPr/>
              </a:pPr>
              <a:t>‹#›</a:t>
            </a:fld>
            <a:endParaRPr lang="en-US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3217288"/>
      </p:ext>
    </p:extLst>
  </p:cSld>
  <p:clrMapOvr>
    <a:masterClrMapping/>
  </p:clrMapOvr>
  <p:transition spd="med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2076450"/>
            <a:ext cx="36195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2076450"/>
            <a:ext cx="36195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FBC0F0-E658-40FF-9BBD-6CAFBA202A4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13993EB-61D7-4252-BAB3-34B1EFB841E7}" type="slidenum">
              <a:rPr lang="en-US" altLang="en-US"/>
              <a:pPr>
                <a:defRPr/>
              </a:pPr>
              <a:t>‹#›</a:t>
            </a:fld>
            <a:endParaRPr lang="en-US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5531186"/>
      </p:ext>
    </p:extLst>
  </p:cSld>
  <p:clrMapOvr>
    <a:masterClrMapping/>
  </p:clrMapOvr>
  <p:transition spd="med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805337-1832-4ED9-940F-CD30A1E8CD9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E9E73D6-0575-487B-AE38-8A817F829A33}" type="slidenum">
              <a:rPr lang="en-US" altLang="en-US"/>
              <a:pPr>
                <a:defRPr/>
              </a:pPr>
              <a:t>‹#›</a:t>
            </a:fld>
            <a:endParaRPr lang="en-US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7564647"/>
      </p:ext>
    </p:extLst>
  </p:cSld>
  <p:clrMapOvr>
    <a:masterClrMapping/>
  </p:clrMapOvr>
  <p:transition spd="med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76C904D-18B0-4B05-8923-8D51B370877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82CC1A1-E5D5-4139-8955-C8C3EC84FA97}" type="slidenum">
              <a:rPr lang="en-US" altLang="en-US"/>
              <a:pPr>
                <a:defRPr/>
              </a:pPr>
              <a:t>‹#›</a:t>
            </a:fld>
            <a:endParaRPr lang="en-US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5647498"/>
      </p:ext>
    </p:extLst>
  </p:cSld>
  <p:clrMapOvr>
    <a:masterClrMapping/>
  </p:clrMapOvr>
  <p:transition spd="med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BDAC845-C35F-4EC1-B5F5-6301CC1F526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7214AAB-72B7-45D4-92BF-8FC431F8A5A5}" type="slidenum">
              <a:rPr lang="en-US" altLang="en-US"/>
              <a:pPr>
                <a:defRPr/>
              </a:pPr>
              <a:t>‹#›</a:t>
            </a:fld>
            <a:endParaRPr lang="en-US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7455387"/>
      </p:ext>
    </p:extLst>
  </p:cSld>
  <p:clrMapOvr>
    <a:masterClrMapping/>
  </p:clrMapOvr>
  <p:transition spd="med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EA8883-0B00-43F9-B06C-1301C8809A5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933B821-C6F4-4F15-9897-883B2B4BA2A9}" type="slidenum">
              <a:rPr lang="en-US" altLang="en-US"/>
              <a:pPr>
                <a:defRPr/>
              </a:pPr>
              <a:t>‹#›</a:t>
            </a:fld>
            <a:endParaRPr lang="en-US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8200353"/>
      </p:ext>
    </p:extLst>
  </p:cSld>
  <p:clrMapOvr>
    <a:masterClrMapping/>
  </p:clrMapOvr>
  <p:transition spd="med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B5A1AA-CE35-4943-A3A9-9C4016F6427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8D44E14-613E-403F-947F-C188905B71A4}" type="slidenum">
              <a:rPr lang="en-US" altLang="en-US"/>
              <a:pPr>
                <a:defRPr/>
              </a:pPr>
              <a:t>‹#›</a:t>
            </a:fld>
            <a:endParaRPr lang="en-US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9771839"/>
      </p:ext>
    </p:extLst>
  </p:cSld>
  <p:clrMapOvr>
    <a:masterClrMapping/>
  </p:clrMapOvr>
  <p:transition spd="med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AAD4B95-DCAE-4358-8EE1-E350B5A2CD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505200" y="533400"/>
            <a:ext cx="495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SLIDE TITLE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2FF6B77-81B7-494D-B81F-7D5F07D022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2076450"/>
            <a:ext cx="7391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Body Text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0"/>
            <a:endParaRPr lang="en-US" altLang="en-US"/>
          </a:p>
        </p:txBody>
      </p:sp>
      <p:sp>
        <p:nvSpPr>
          <p:cNvPr id="23557" name="Rectangle 5">
            <a:extLst>
              <a:ext uri="{FF2B5EF4-FFF2-40B4-BE49-F238E27FC236}">
                <a16:creationId xmlns:a16="http://schemas.microsoft.com/office/drawing/2014/main" id="{E55273F2-C2E6-4B7F-AA9E-2F3A44246BD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0000" y="6248400"/>
            <a:ext cx="53340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Clr>
                <a:schemeClr val="tx2"/>
              </a:buClr>
              <a:buSzPct val="75000"/>
              <a:buFont typeface="Monotype Sorts" pitchFamily="2" charset="2"/>
              <a:buNone/>
              <a:defRPr sz="1400" i="0" smtClean="0">
                <a:solidFill>
                  <a:srgbClr val="003399"/>
                </a:solidFill>
                <a:latin typeface="Garmond (W1)" charset="0"/>
              </a:defRPr>
            </a:lvl1pPr>
          </a:lstStyle>
          <a:p>
            <a:pPr>
              <a:defRPr/>
            </a:pPr>
            <a:fld id="{F7C68E2C-49DA-4CE2-94AC-694BBF365599}" type="slidenum">
              <a:rPr lang="en-US" altLang="en-US"/>
              <a:pPr>
                <a:defRPr/>
              </a:pPr>
              <a:t>‹#›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pic>
        <p:nvPicPr>
          <p:cNvPr id="1029" name="Picture 8">
            <a:extLst>
              <a:ext uri="{FF2B5EF4-FFF2-40B4-BE49-F238E27FC236}">
                <a16:creationId xmlns:a16="http://schemas.microsoft.com/office/drawing/2014/main" id="{AECFC298-AEA8-4318-BEB2-68C949F9513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32004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ransition spd="med">
    <p:dissolve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 i="1">
          <a:solidFill>
            <a:srgbClr val="00279F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 i="1">
          <a:solidFill>
            <a:srgbClr val="00279F"/>
          </a:solidFill>
          <a:latin typeface="Garmond (W1)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 i="1">
          <a:solidFill>
            <a:srgbClr val="00279F"/>
          </a:solidFill>
          <a:latin typeface="Garmond (W1)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 i="1">
          <a:solidFill>
            <a:srgbClr val="00279F"/>
          </a:solidFill>
          <a:latin typeface="Garmond (W1)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 i="1">
          <a:solidFill>
            <a:srgbClr val="00279F"/>
          </a:solidFill>
          <a:latin typeface="Garmond (W1)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 i="1">
          <a:solidFill>
            <a:srgbClr val="00279F"/>
          </a:solidFill>
          <a:latin typeface="Garmond (W1)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 i="1">
          <a:solidFill>
            <a:srgbClr val="00279F"/>
          </a:solidFill>
          <a:latin typeface="Garmond (W1)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 i="1">
          <a:solidFill>
            <a:srgbClr val="00279F"/>
          </a:solidFill>
          <a:latin typeface="Garmond (W1)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 i="1">
          <a:solidFill>
            <a:srgbClr val="00279F"/>
          </a:solidFill>
          <a:latin typeface="Garmond (W1)" charset="0"/>
        </a:defRPr>
      </a:lvl9pPr>
    </p:titleStyle>
    <p:bodyStyle>
      <a:lvl1pPr marL="285750" indent="-2857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rgbClr val="00279F"/>
        </a:buClr>
        <a:buSzPct val="75000"/>
        <a:buFont typeface="Monotype Sorts" pitchFamily="2" charset="2"/>
        <a:buChar char="v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rgbClr val="00279F"/>
        </a:buClr>
        <a:buSzPct val="100000"/>
        <a:buChar char="–"/>
        <a:defRPr sz="20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rgbClr val="00279F"/>
        </a:buClr>
        <a:buSzPct val="60000"/>
        <a:buFont typeface="Monotype Sorts" pitchFamily="2" charset="2"/>
        <a:buChar char="u"/>
        <a:defRPr b="1">
          <a:solidFill>
            <a:schemeClr val="tx1"/>
          </a:solidFill>
          <a:latin typeface="+mn-lt"/>
        </a:defRPr>
      </a:lvl3pPr>
      <a:lvl4pPr marL="1543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rgbClr val="00279F"/>
        </a:buClr>
        <a:buSzPct val="100000"/>
        <a:buChar char=""/>
        <a:defRPr sz="1400" b="1">
          <a:solidFill>
            <a:schemeClr val="tx1"/>
          </a:solidFill>
          <a:latin typeface="+mn-lt"/>
        </a:defRPr>
      </a:lvl4pPr>
      <a:lvl5pPr marL="20002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1400" b="1">
          <a:solidFill>
            <a:schemeClr val="tx1"/>
          </a:solidFill>
          <a:latin typeface="Book Antiqua" pitchFamily="18" charset="0"/>
        </a:defRPr>
      </a:lvl5pPr>
      <a:lvl6pPr marL="24574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1400" b="1">
          <a:solidFill>
            <a:schemeClr val="tx1"/>
          </a:solidFill>
          <a:latin typeface="Book Antiqua" pitchFamily="18" charset="0"/>
        </a:defRPr>
      </a:lvl6pPr>
      <a:lvl7pPr marL="29146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1400" b="1">
          <a:solidFill>
            <a:schemeClr val="tx1"/>
          </a:solidFill>
          <a:latin typeface="Book Antiqua" pitchFamily="18" charset="0"/>
        </a:defRPr>
      </a:lvl7pPr>
      <a:lvl8pPr marL="33718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1400" b="1">
          <a:solidFill>
            <a:schemeClr val="tx1"/>
          </a:solidFill>
          <a:latin typeface="Book Antiqua" pitchFamily="18" charset="0"/>
        </a:defRPr>
      </a:lvl8pPr>
      <a:lvl9pPr marL="3829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1400" b="1">
          <a:solidFill>
            <a:schemeClr val="tx1"/>
          </a:solidFill>
          <a:latin typeface="Book Antiqua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2CDCA2D7-344E-4B69-A5BA-CF88634AF2E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371600" y="1752600"/>
            <a:ext cx="6324600" cy="1143000"/>
          </a:xfrm>
        </p:spPr>
        <p:txBody>
          <a:bodyPr/>
          <a:lstStyle/>
          <a:p>
            <a:pPr algn="ctr"/>
            <a:r>
              <a:rPr lang="en-US" altLang="en-US" dirty="0">
                <a:latin typeface="Arial" panose="020B0604020202020204" pitchFamily="34" charset="0"/>
              </a:rPr>
              <a:t>Saltwater Imports</a:t>
            </a:r>
          </a:p>
        </p:txBody>
      </p:sp>
      <p:pic>
        <p:nvPicPr>
          <p:cNvPr id="15363" name="Picture 3">
            <a:extLst>
              <a:ext uri="{FF2B5EF4-FFF2-40B4-BE49-F238E27FC236}">
                <a16:creationId xmlns:a16="http://schemas.microsoft.com/office/drawing/2014/main" id="{A02B62D5-6F6B-466A-A527-05B7ADA718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4100" y="3200400"/>
            <a:ext cx="44958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450AC866-D145-4087-A2D5-A56FA9B495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76600" y="533400"/>
            <a:ext cx="5334000" cy="1143000"/>
          </a:xfrm>
        </p:spPr>
        <p:txBody>
          <a:bodyPr/>
          <a:lstStyle/>
          <a:p>
            <a:pPr algn="ctr"/>
            <a:r>
              <a:rPr lang="en-US" altLang="en-US"/>
              <a:t>Question 4:</a:t>
            </a:r>
            <a:br>
              <a:rPr lang="en-US" altLang="en-US"/>
            </a:br>
            <a:r>
              <a:rPr lang="en-US" altLang="en-US"/>
              <a:t>Punitive Damages</a:t>
            </a:r>
          </a:p>
        </p:txBody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D1A6A49D-2D66-42C9-8E79-6B947B4715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2743200"/>
            <a:ext cx="7391400" cy="3505200"/>
          </a:xfrm>
        </p:spPr>
        <p:txBody>
          <a:bodyPr/>
          <a:lstStyle/>
          <a:p>
            <a:pPr marL="342900" indent="-342900"/>
            <a:r>
              <a:rPr lang="en-US" altLang="en-US" sz="2800" b="0" dirty="0">
                <a:latin typeface="Comic Sans MS" panose="030F0702030302020204" pitchFamily="66" charset="0"/>
              </a:rPr>
              <a:t>Is APM entitled to punitive damages? </a:t>
            </a:r>
          </a:p>
          <a:p>
            <a:pPr marL="342900" indent="-342900"/>
            <a:r>
              <a:rPr lang="en-US" altLang="en-US" sz="2800" b="0" dirty="0">
                <a:latin typeface="Comic Sans MS" panose="030F0702030302020204" pitchFamily="66" charset="0"/>
              </a:rPr>
              <a:t>Is there is evidence of damages? </a:t>
            </a:r>
          </a:p>
          <a:p>
            <a:pPr marL="342900" indent="-342900"/>
            <a:endParaRPr lang="en-US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026">
            <a:extLst>
              <a:ext uri="{FF2B5EF4-FFF2-40B4-BE49-F238E27FC236}">
                <a16:creationId xmlns:a16="http://schemas.microsoft.com/office/drawing/2014/main" id="{B9346755-7BDD-48E2-A485-964DBE8E55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429000" y="533400"/>
            <a:ext cx="4953000" cy="1143000"/>
          </a:xfrm>
        </p:spPr>
        <p:txBody>
          <a:bodyPr/>
          <a:lstStyle/>
          <a:p>
            <a:pPr algn="ctr"/>
            <a:r>
              <a:rPr lang="en-US" altLang="en-US"/>
              <a:t>Question 5:</a:t>
            </a:r>
            <a:br>
              <a:rPr lang="en-US" altLang="en-US"/>
            </a:br>
            <a:r>
              <a:rPr lang="en-US" altLang="en-US"/>
              <a:t>Accounting Entry</a:t>
            </a:r>
          </a:p>
        </p:txBody>
      </p:sp>
      <p:sp>
        <p:nvSpPr>
          <p:cNvPr id="74755" name="Rectangle 1027">
            <a:extLst>
              <a:ext uri="{FF2B5EF4-FFF2-40B4-BE49-F238E27FC236}">
                <a16:creationId xmlns:a16="http://schemas.microsoft.com/office/drawing/2014/main" id="{B2B7170C-DE08-4196-B51C-A5ADB163EE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90600" y="2438400"/>
            <a:ext cx="7543800" cy="4114800"/>
          </a:xfrm>
        </p:spPr>
        <p:txBody>
          <a:bodyPr/>
          <a:lstStyle/>
          <a:p>
            <a:pPr marL="342900" indent="-342900"/>
            <a:r>
              <a:rPr lang="en-US" altLang="en-US" sz="2800" b="0">
                <a:latin typeface="Comic Sans MS" panose="030F0702030302020204" pitchFamily="66" charset="0"/>
                <a:cs typeface="Times New Roman" panose="02020603050405020304" pitchFamily="18" charset="0"/>
              </a:rPr>
              <a:t>Ask attorney if liability from the lawsuit is </a:t>
            </a:r>
            <a:r>
              <a:rPr lang="en-US" altLang="en-US" sz="2800" b="0" u="sng">
                <a:latin typeface="Comic Sans MS" panose="030F0702030302020204" pitchFamily="66" charset="0"/>
                <a:cs typeface="Times New Roman" panose="02020603050405020304" pitchFamily="18" charset="0"/>
              </a:rPr>
              <a:t>probable</a:t>
            </a:r>
            <a:r>
              <a:rPr lang="en-US" altLang="en-US" sz="2800" b="0">
                <a:latin typeface="Comic Sans MS" panose="030F0702030302020204" pitchFamily="66" charset="0"/>
                <a:cs typeface="Times New Roman" panose="02020603050405020304" pitchFamily="18" charset="0"/>
              </a:rPr>
              <a:t>, </a:t>
            </a:r>
            <a:r>
              <a:rPr lang="en-US" altLang="en-US" sz="2800" b="0" u="sng">
                <a:latin typeface="Comic Sans MS" panose="030F0702030302020204" pitchFamily="66" charset="0"/>
                <a:cs typeface="Times New Roman" panose="02020603050405020304" pitchFamily="18" charset="0"/>
              </a:rPr>
              <a:t>reasonably possible,</a:t>
            </a:r>
            <a:r>
              <a:rPr lang="en-US" altLang="en-US" sz="2800" b="0">
                <a:latin typeface="Comic Sans MS" panose="030F0702030302020204" pitchFamily="66" charset="0"/>
                <a:cs typeface="Times New Roman" panose="02020603050405020304" pitchFamily="18" charset="0"/>
              </a:rPr>
              <a:t> or </a:t>
            </a:r>
            <a:r>
              <a:rPr lang="en-US" altLang="en-US" sz="2800" b="0" u="sng">
                <a:latin typeface="Comic Sans MS" panose="030F0702030302020204" pitchFamily="66" charset="0"/>
                <a:cs typeface="Times New Roman" panose="02020603050405020304" pitchFamily="18" charset="0"/>
              </a:rPr>
              <a:t>remote</a:t>
            </a:r>
            <a:r>
              <a:rPr lang="en-US" altLang="en-US" sz="2800" b="0">
                <a:latin typeface="Comic Sans MS" panose="030F0702030302020204" pitchFamily="66" charset="0"/>
                <a:cs typeface="Times New Roman" panose="02020603050405020304" pitchFamily="18" charset="0"/>
              </a:rPr>
              <a:t>. </a:t>
            </a:r>
            <a:endParaRPr lang="en-US" altLang="en-US" sz="2800" b="0">
              <a:latin typeface="Comic Sans MS" panose="030F0702030302020204" pitchFamily="66" charset="0"/>
            </a:endParaRPr>
          </a:p>
          <a:p>
            <a:pPr marL="342900" indent="-342900"/>
            <a:r>
              <a:rPr lang="en-US" altLang="en-US" sz="2800" b="0">
                <a:latin typeface="Comic Sans MS" panose="030F0702030302020204" pitchFamily="66" charset="0"/>
                <a:cs typeface="Times New Roman" panose="02020603050405020304" pitchFamily="18" charset="0"/>
              </a:rPr>
              <a:t>Recognize a contingent liability if in attorney’s opinion liability is probable. </a:t>
            </a:r>
          </a:p>
          <a:p>
            <a:pPr marL="342900" indent="-342900"/>
            <a:r>
              <a:rPr lang="en-US" altLang="en-US" sz="2800" b="0">
                <a:latin typeface="Comic Sans MS" panose="030F0702030302020204" pitchFamily="66" charset="0"/>
                <a:cs typeface="Times New Roman" panose="02020603050405020304" pitchFamily="18" charset="0"/>
              </a:rPr>
              <a:t>What is the entry assuming 3-month vacancy?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>
            <a:extLst>
              <a:ext uri="{FF2B5EF4-FFF2-40B4-BE49-F238E27FC236}">
                <a16:creationId xmlns:a16="http://schemas.microsoft.com/office/drawing/2014/main" id="{42CF22BA-ED2B-4FB2-B0C2-721DE96C1D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581400" y="609600"/>
            <a:ext cx="5181600" cy="762000"/>
          </a:xfrm>
          <a:noFill/>
        </p:spPr>
        <p:txBody>
          <a:bodyPr/>
          <a:lstStyle/>
          <a:p>
            <a:r>
              <a:rPr lang="en-US" altLang="en-US" sz="4000"/>
              <a:t>Accrual Concept</a:t>
            </a:r>
          </a:p>
        </p:txBody>
      </p:sp>
      <p:sp>
        <p:nvSpPr>
          <p:cNvPr id="5128" name="Rectangle 8">
            <a:extLst>
              <a:ext uri="{FF2B5EF4-FFF2-40B4-BE49-F238E27FC236}">
                <a16:creationId xmlns:a16="http://schemas.microsoft.com/office/drawing/2014/main" id="{C6AA71E3-D039-4D42-8A60-2BF074AB2FE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781050" y="2209800"/>
            <a:ext cx="7581900" cy="3733800"/>
          </a:xfrm>
          <a:noFill/>
        </p:spPr>
        <p:txBody>
          <a:bodyPr/>
          <a:lstStyle/>
          <a:p>
            <a:pPr>
              <a:lnSpc>
                <a:spcPct val="85000"/>
              </a:lnSpc>
              <a:spcBef>
                <a:spcPct val="50000"/>
              </a:spcBef>
              <a:buSzPct val="85000"/>
            </a:pPr>
            <a:r>
              <a:rPr lang="en-US" altLang="en-US" b="0">
                <a:latin typeface="Comic Sans MS" panose="030F0702030302020204" pitchFamily="66" charset="0"/>
              </a:rPr>
              <a:t>Accrual accounting requires that revenues and expenses be reported when the benefits have been received or used up and not when cash is collected.  </a:t>
            </a:r>
          </a:p>
          <a:p>
            <a:pPr lvl="1">
              <a:lnSpc>
                <a:spcPct val="85000"/>
              </a:lnSpc>
              <a:spcBef>
                <a:spcPct val="50000"/>
              </a:spcBef>
              <a:buSzPct val="85000"/>
            </a:pPr>
            <a:r>
              <a:rPr lang="en-US" altLang="en-US" b="0" u="sng">
                <a:latin typeface="Comic Sans MS" panose="030F0702030302020204" pitchFamily="66" charset="0"/>
              </a:rPr>
              <a:t>Example 1</a:t>
            </a:r>
            <a:r>
              <a:rPr lang="en-US" altLang="en-US" b="0">
                <a:latin typeface="Comic Sans MS" panose="030F0702030302020204" pitchFamily="66" charset="0"/>
              </a:rPr>
              <a:t>: Georgia Pacific sells $100,000 in lumber to Home Depot in December 2007. Home Depot pays in January 2008. Georgia Pacific will record $100,000 in sales revenue for year 2007. </a:t>
            </a:r>
          </a:p>
          <a:p>
            <a:pPr lvl="1">
              <a:lnSpc>
                <a:spcPct val="85000"/>
              </a:lnSpc>
              <a:spcBef>
                <a:spcPct val="50000"/>
              </a:spcBef>
              <a:buSzPct val="85000"/>
            </a:pPr>
            <a:r>
              <a:rPr lang="en-US" altLang="en-US" b="0" u="sng">
                <a:latin typeface="Comic Sans MS" panose="030F0702030302020204" pitchFamily="66" charset="0"/>
              </a:rPr>
              <a:t>Example 2:</a:t>
            </a:r>
            <a:r>
              <a:rPr lang="en-US" altLang="en-US" b="0">
                <a:latin typeface="Comic Sans MS" panose="030F0702030302020204" pitchFamily="66" charset="0"/>
              </a:rPr>
              <a:t>  Home Depot owes employees salary for December 2007 of $250,000 which it pays on January 1 2008.   It has a salary expense of $250,000 in 2007. 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8" grpId="0" build="p" bldLvl="2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5C1DDF19-4843-4125-9C53-8074726A47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657600" y="685800"/>
            <a:ext cx="5181600" cy="762000"/>
          </a:xfrm>
          <a:noFill/>
        </p:spPr>
        <p:txBody>
          <a:bodyPr/>
          <a:lstStyle/>
          <a:p>
            <a:r>
              <a:rPr lang="en-US" altLang="en-US"/>
              <a:t>Matching Concept</a:t>
            </a: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228D447F-AD6A-468F-AF38-7F4E01ABBF4A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781050" y="2133600"/>
            <a:ext cx="7600950" cy="4038600"/>
          </a:xfrm>
          <a:noFill/>
        </p:spPr>
        <p:txBody>
          <a:bodyPr/>
          <a:lstStyle/>
          <a:p>
            <a:pPr>
              <a:lnSpc>
                <a:spcPct val="85000"/>
              </a:lnSpc>
              <a:spcBef>
                <a:spcPct val="50000"/>
              </a:spcBef>
              <a:buSzPct val="85000"/>
            </a:pPr>
            <a:r>
              <a:rPr lang="en-US" altLang="en-US" b="0">
                <a:latin typeface="Comic Sans MS" panose="030F0702030302020204" pitchFamily="66" charset="0"/>
              </a:rPr>
              <a:t>The matching concept requires that all costs – past, present or future – must be matched against the revenue they give rise to.  A Ford dealer sells an automobile to a customer in year January 2008 that it had purchased in December 2007.     </a:t>
            </a:r>
          </a:p>
          <a:p>
            <a:pPr lvl="1">
              <a:lnSpc>
                <a:spcPct val="85000"/>
              </a:lnSpc>
              <a:spcBef>
                <a:spcPct val="50000"/>
              </a:spcBef>
              <a:buSzPct val="85000"/>
            </a:pPr>
            <a:r>
              <a:rPr lang="en-US" altLang="en-US" b="0" u="sng">
                <a:latin typeface="Comic Sans MS" panose="030F0702030302020204" pitchFamily="66" charset="0"/>
              </a:rPr>
              <a:t>Example of Past Expense</a:t>
            </a:r>
            <a:r>
              <a:rPr lang="en-US" altLang="en-US" b="0">
                <a:latin typeface="Comic Sans MS" panose="030F0702030302020204" pitchFamily="66" charset="0"/>
              </a:rPr>
              <a:t>: Purchase cost of the automobile from 2007. </a:t>
            </a:r>
          </a:p>
          <a:p>
            <a:pPr lvl="1">
              <a:lnSpc>
                <a:spcPct val="85000"/>
              </a:lnSpc>
              <a:spcBef>
                <a:spcPct val="50000"/>
              </a:spcBef>
              <a:buSzPct val="85000"/>
            </a:pPr>
            <a:r>
              <a:rPr lang="en-US" altLang="en-US" b="0" u="sng">
                <a:latin typeface="Comic Sans MS" panose="030F0702030302020204" pitchFamily="66" charset="0"/>
              </a:rPr>
              <a:t>Example of Present Expense:</a:t>
            </a:r>
            <a:r>
              <a:rPr lang="en-US" altLang="en-US" b="0">
                <a:latin typeface="Comic Sans MS" panose="030F0702030302020204" pitchFamily="66" charset="0"/>
              </a:rPr>
              <a:t> Sales commission paid in January 2008.  </a:t>
            </a:r>
          </a:p>
          <a:p>
            <a:pPr lvl="1">
              <a:lnSpc>
                <a:spcPct val="85000"/>
              </a:lnSpc>
              <a:spcBef>
                <a:spcPct val="50000"/>
              </a:spcBef>
              <a:buSzPct val="85000"/>
            </a:pPr>
            <a:r>
              <a:rPr lang="en-US" altLang="en-US" b="0" u="sng">
                <a:latin typeface="Comic Sans MS" panose="030F0702030302020204" pitchFamily="66" charset="0"/>
              </a:rPr>
              <a:t>Example of Future Expense:</a:t>
            </a:r>
            <a:r>
              <a:rPr lang="en-US" altLang="en-US" b="0">
                <a:latin typeface="Comic Sans MS" panose="030F0702030302020204" pitchFamily="66" charset="0"/>
              </a:rPr>
              <a:t> Estimated warranty repairs to be done in the future.  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 build="p" bldLvl="2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DC091B30-A454-4766-940E-E1FCDBB677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0" y="609600"/>
            <a:ext cx="5334000" cy="990600"/>
          </a:xfrm>
          <a:noFill/>
        </p:spPr>
        <p:txBody>
          <a:bodyPr/>
          <a:lstStyle/>
          <a:p>
            <a:pPr algn="ctr"/>
            <a:r>
              <a:rPr lang="en-US" altLang="en-US"/>
              <a:t>FASB Standards v Statements</a:t>
            </a:r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297D246D-9546-4CBA-9F19-71F63B71F1AD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781050" y="2438400"/>
            <a:ext cx="7581900" cy="3505200"/>
          </a:xfrm>
          <a:noFill/>
        </p:spPr>
        <p:txBody>
          <a:bodyPr/>
          <a:lstStyle/>
          <a:p>
            <a:pPr>
              <a:lnSpc>
                <a:spcPct val="85000"/>
              </a:lnSpc>
              <a:spcBef>
                <a:spcPct val="50000"/>
              </a:spcBef>
              <a:buSzPct val="85000"/>
            </a:pPr>
            <a:r>
              <a:rPr lang="en-US" altLang="en-US" sz="2800" b="0">
                <a:latin typeface="Comic Sans MS" panose="030F0702030302020204" pitchFamily="66" charset="0"/>
              </a:rPr>
              <a:t>Standards are issued by the Financial Accounting Standards Board and represent rules to be followed.</a:t>
            </a:r>
          </a:p>
          <a:p>
            <a:pPr>
              <a:lnSpc>
                <a:spcPct val="85000"/>
              </a:lnSpc>
              <a:spcBef>
                <a:spcPct val="50000"/>
              </a:spcBef>
              <a:buSzPct val="85000"/>
            </a:pPr>
            <a:r>
              <a:rPr lang="en-US" altLang="en-US" sz="2800" b="0">
                <a:latin typeface="Comic Sans MS" panose="030F0702030302020204" pitchFamily="66" charset="0"/>
              </a:rPr>
              <a:t>Statements of FASB are for “guidance” and not mandatory rules. 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build="p" bldLvl="2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A4217199-8FB6-42CD-A158-CF73F2D0C1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76600" y="609600"/>
            <a:ext cx="5486400" cy="990600"/>
          </a:xfrm>
          <a:noFill/>
        </p:spPr>
        <p:txBody>
          <a:bodyPr/>
          <a:lstStyle/>
          <a:p>
            <a:pPr algn="ctr"/>
            <a:r>
              <a:rPr lang="en-US" altLang="en-US"/>
              <a:t>Revenue Recognition Guide</a:t>
            </a:r>
          </a:p>
        </p:txBody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34C1AD70-7519-4A97-9624-9EF7FF680BAB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781050" y="2209800"/>
            <a:ext cx="7581900" cy="3733800"/>
          </a:xfrm>
          <a:noFill/>
        </p:spPr>
        <p:txBody>
          <a:bodyPr/>
          <a:lstStyle/>
          <a:p>
            <a:pPr>
              <a:lnSpc>
                <a:spcPct val="85000"/>
              </a:lnSpc>
              <a:spcBef>
                <a:spcPct val="50000"/>
              </a:spcBef>
              <a:buSzPct val="85000"/>
            </a:pPr>
            <a:r>
              <a:rPr lang="en-US" altLang="en-US" b="0">
                <a:latin typeface="Comic Sans MS" panose="030F0702030302020204" pitchFamily="66" charset="0"/>
              </a:rPr>
              <a:t>Most businesses typically recognize revenue at time of sale (delivery to a common carrier). </a:t>
            </a:r>
          </a:p>
          <a:p>
            <a:pPr>
              <a:lnSpc>
                <a:spcPct val="85000"/>
              </a:lnSpc>
              <a:spcBef>
                <a:spcPct val="50000"/>
              </a:spcBef>
              <a:buSzPct val="85000"/>
            </a:pPr>
            <a:r>
              <a:rPr lang="en-US" altLang="en-US" b="0">
                <a:latin typeface="Comic Sans MS" panose="030F0702030302020204" pitchFamily="66" charset="0"/>
              </a:rPr>
              <a:t>Statement of Concept # 5 requires two conditions for revenue recognition:</a:t>
            </a:r>
          </a:p>
          <a:p>
            <a:pPr lvl="1">
              <a:lnSpc>
                <a:spcPct val="85000"/>
              </a:lnSpc>
              <a:spcBef>
                <a:spcPct val="50000"/>
              </a:spcBef>
              <a:buSzPct val="85000"/>
            </a:pPr>
            <a:r>
              <a:rPr lang="en-US" altLang="en-US" b="0">
                <a:latin typeface="Comic Sans MS" panose="030F0702030302020204" pitchFamily="66" charset="0"/>
              </a:rPr>
              <a:t>1.  When products or other assets are exchanged for cash or claims to cash.    </a:t>
            </a:r>
          </a:p>
          <a:p>
            <a:pPr lvl="1">
              <a:lnSpc>
                <a:spcPct val="85000"/>
              </a:lnSpc>
              <a:spcBef>
                <a:spcPct val="50000"/>
              </a:spcBef>
              <a:buSzPct val="85000"/>
            </a:pPr>
            <a:r>
              <a:rPr lang="en-US" altLang="en-US" b="0">
                <a:latin typeface="Comic Sans MS" panose="030F0702030302020204" pitchFamily="66" charset="0"/>
              </a:rPr>
              <a:t>2.  When the entity has substantially accomplished what it must do to be entitled to the benefits represented by the revenues. </a:t>
            </a:r>
          </a:p>
          <a:p>
            <a:pPr>
              <a:lnSpc>
                <a:spcPct val="85000"/>
              </a:lnSpc>
              <a:spcBef>
                <a:spcPct val="50000"/>
              </a:spcBef>
              <a:buSzPct val="85000"/>
            </a:pPr>
            <a:endParaRPr lang="en-US" altLang="en-US" b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 build="p" bldLvl="2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EAC154C6-4AD2-4B5A-B12A-6FF30DDD6D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76600" y="609600"/>
            <a:ext cx="5334000" cy="990600"/>
          </a:xfrm>
          <a:noFill/>
        </p:spPr>
        <p:txBody>
          <a:bodyPr/>
          <a:lstStyle/>
          <a:p>
            <a:pPr algn="ctr"/>
            <a:r>
              <a:rPr lang="en-US" altLang="en-US"/>
              <a:t>Question 1:</a:t>
            </a:r>
            <a:br>
              <a:rPr lang="en-US" altLang="en-US"/>
            </a:br>
            <a:r>
              <a:rPr lang="en-US" altLang="en-US"/>
              <a:t>Income per Crocodile</a:t>
            </a:r>
          </a:p>
        </p:txBody>
      </p:sp>
      <p:graphicFrame>
        <p:nvGraphicFramePr>
          <p:cNvPr id="92160" name="Object 0">
            <a:extLst>
              <a:ext uri="{FF2B5EF4-FFF2-40B4-BE49-F238E27FC236}">
                <a16:creationId xmlns:a16="http://schemas.microsoft.com/office/drawing/2014/main" id="{729C8204-2952-42A8-A0A3-A339874F02F4}"/>
              </a:ext>
            </a:extLst>
          </p:cNvPr>
          <p:cNvGraphicFramePr>
            <a:graphicFrameLocks noGrp="1" noChangeAspect="1"/>
          </p:cNvGraphicFramePr>
          <p:nvPr>
            <p:ph type="body" idx="1"/>
          </p:nvPr>
        </p:nvGraphicFramePr>
        <p:xfrm>
          <a:off x="1004888" y="2357438"/>
          <a:ext cx="7258050" cy="3398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3" name="Document" r:id="rId4" imgW="5631524" imgH="2637101" progId="Word.Document.8">
                  <p:embed/>
                </p:oleObj>
              </mc:Choice>
              <mc:Fallback>
                <p:oleObj name="Document" r:id="rId4" imgW="5631524" imgH="2637101" progId="Word.Document.8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4888" y="2357438"/>
                        <a:ext cx="7258050" cy="3398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1CCA71EB-E356-4366-819E-C6CE4F886C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00400" y="609600"/>
            <a:ext cx="5638800" cy="1447800"/>
          </a:xfrm>
          <a:noFill/>
        </p:spPr>
        <p:txBody>
          <a:bodyPr/>
          <a:lstStyle/>
          <a:p>
            <a:pPr algn="ctr"/>
            <a:r>
              <a:rPr lang="en-US" altLang="en-US"/>
              <a:t>Question 2:</a:t>
            </a:r>
            <a:br>
              <a:rPr lang="en-US" altLang="en-US"/>
            </a:br>
            <a:r>
              <a:rPr lang="en-US" altLang="en-US"/>
              <a:t>Income Under Different Revenue Timing Rules</a:t>
            </a:r>
          </a:p>
        </p:txBody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A2CB6A4E-CBC7-4070-A1D0-C11EEE839E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2743200"/>
            <a:ext cx="7391400" cy="2895600"/>
          </a:xfrm>
        </p:spPr>
        <p:txBody>
          <a:bodyPr/>
          <a:lstStyle/>
          <a:p>
            <a:r>
              <a:rPr lang="en-US" altLang="en-US" sz="2800" b="0">
                <a:latin typeface="Comic Sans MS" panose="030F0702030302020204" pitchFamily="66" charset="0"/>
              </a:rPr>
              <a:t>Production or Catching Basis: </a:t>
            </a:r>
          </a:p>
          <a:p>
            <a:r>
              <a:rPr lang="en-US" altLang="en-US" sz="2800" b="0">
                <a:latin typeface="Comic Sans MS" panose="030F0702030302020204" pitchFamily="66" charset="0"/>
              </a:rPr>
              <a:t>Delivery or Sale Basis: </a:t>
            </a:r>
          </a:p>
          <a:p>
            <a:r>
              <a:rPr lang="en-US" altLang="en-US" sz="2800" b="0">
                <a:latin typeface="Comic Sans MS" panose="030F0702030302020204" pitchFamily="66" charset="0"/>
              </a:rPr>
              <a:t>Collection Basis: 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DF9F1ED9-5AE8-4DB8-8915-390CD1BC3C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0" y="609600"/>
            <a:ext cx="5410200" cy="1447800"/>
          </a:xfrm>
          <a:noFill/>
        </p:spPr>
        <p:txBody>
          <a:bodyPr/>
          <a:lstStyle/>
          <a:p>
            <a:pPr algn="ctr"/>
            <a:r>
              <a:rPr lang="en-US" altLang="en-US"/>
              <a:t>Question 2:</a:t>
            </a:r>
            <a:br>
              <a:rPr lang="en-US" altLang="en-US"/>
            </a:br>
            <a:r>
              <a:rPr lang="en-US" altLang="en-US"/>
              <a:t>What method should we use?</a:t>
            </a:r>
          </a:p>
        </p:txBody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28668F18-CFB1-437E-A123-1396E4C1EF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2286000"/>
            <a:ext cx="7429500" cy="4114800"/>
          </a:xfrm>
        </p:spPr>
        <p:txBody>
          <a:bodyPr/>
          <a:lstStyle/>
          <a:p>
            <a:r>
              <a:rPr lang="en-US" altLang="en-US" sz="2800" b="0">
                <a:latin typeface="Comic Sans MS" panose="030F0702030302020204" pitchFamily="66" charset="0"/>
              </a:rPr>
              <a:t>Statement of Concept # 5 requires two conditions:</a:t>
            </a:r>
          </a:p>
          <a:p>
            <a:pPr lvl="1"/>
            <a:r>
              <a:rPr lang="en-US" altLang="en-US" sz="2400" b="0" u="sng">
                <a:latin typeface="Comic Sans MS" panose="030F0702030302020204" pitchFamily="66" charset="0"/>
              </a:rPr>
              <a:t>Realized or realizable</a:t>
            </a:r>
            <a:r>
              <a:rPr lang="en-US" altLang="en-US" sz="2400" b="0">
                <a:latin typeface="Comic Sans MS" panose="030F0702030302020204" pitchFamily="66" charset="0"/>
              </a:rPr>
              <a:t>. Revenues and gains are realizable when related assets received or held are readily convertible to known amounts of cash or claims to cash.  </a:t>
            </a:r>
          </a:p>
          <a:p>
            <a:pPr lvl="1"/>
            <a:r>
              <a:rPr lang="en-US" altLang="en-US" sz="2400" b="0" u="sng">
                <a:latin typeface="Comic Sans MS" panose="030F0702030302020204" pitchFamily="66" charset="0"/>
              </a:rPr>
              <a:t>Earned.</a:t>
            </a:r>
            <a:r>
              <a:rPr lang="en-US" altLang="en-US" sz="2400" b="0">
                <a:latin typeface="Comic Sans MS" panose="030F0702030302020204" pitchFamily="66" charset="0"/>
              </a:rPr>
              <a:t>  Revenues are considered to have been earned when the entity has substantially accomplished what it must do to be entitled to the benefits represented by the revenues.</a:t>
            </a:r>
            <a:endParaRPr lang="en-US" altLang="en-US" sz="2800" b="0">
              <a:solidFill>
                <a:srgbClr val="AB0183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156D1480-512E-4D7B-9BEB-147BB6E43A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76600" y="381000"/>
            <a:ext cx="5334000" cy="1447800"/>
          </a:xfrm>
        </p:spPr>
        <p:txBody>
          <a:bodyPr/>
          <a:lstStyle/>
          <a:p>
            <a:pPr algn="ctr"/>
            <a:r>
              <a:rPr lang="en-US" altLang="en-US"/>
              <a:t>Question 3:</a:t>
            </a:r>
            <a:br>
              <a:rPr lang="en-US" altLang="en-US"/>
            </a:br>
            <a:r>
              <a:rPr lang="en-US" altLang="en-US"/>
              <a:t>Balance of Lease Term</a:t>
            </a:r>
          </a:p>
        </p:txBody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21251A85-5A35-456A-BB8F-4BE3D12F8F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2514600"/>
            <a:ext cx="7391400" cy="3505200"/>
          </a:xfrm>
        </p:spPr>
        <p:txBody>
          <a:bodyPr/>
          <a:lstStyle/>
          <a:p>
            <a:pPr marL="342900" indent="-342900"/>
            <a:r>
              <a:rPr lang="en-US" altLang="en-US" sz="2800" b="0" dirty="0">
                <a:latin typeface="Comic Sans MS" panose="030F0702030302020204" pitchFamily="66" charset="0"/>
              </a:rPr>
              <a:t>APM is suing Saltwater Imports for 24 months of unpaid rent – the balance of the lease term</a:t>
            </a:r>
          </a:p>
          <a:p>
            <a:pPr marL="342900" indent="-342900"/>
            <a:r>
              <a:rPr lang="en-US" altLang="en-US" sz="2800" b="0" dirty="0">
                <a:latin typeface="Comic Sans MS" panose="030F0702030302020204" pitchFamily="66" charset="0"/>
              </a:rPr>
              <a:t>Does APM have a duty to mitigate damages?</a:t>
            </a:r>
          </a:p>
          <a:p>
            <a:pPr marL="342900" indent="-342900"/>
            <a:r>
              <a:rPr lang="en-US" altLang="en-US" sz="2800" b="0" dirty="0">
                <a:latin typeface="Comic Sans MS" panose="030F0702030302020204" pitchFamily="66" charset="0"/>
              </a:rPr>
              <a:t>Is there is evidence of damages?</a:t>
            </a:r>
          </a:p>
          <a:p>
            <a:pPr marL="342900" indent="-342900">
              <a:buFont typeface="Monotype Sorts" pitchFamily="2" charset="2"/>
              <a:buNone/>
            </a:pPr>
            <a:endParaRPr lang="en-US" altLang="en-US" dirty="0"/>
          </a:p>
          <a:p>
            <a:pPr marL="342900" indent="-342900"/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lido-oh">
  <a:themeElements>
    <a:clrScheme name="">
      <a:dk1>
        <a:srgbClr val="000000"/>
      </a:dk1>
      <a:lt1>
        <a:srgbClr val="FFFFFF"/>
      </a:lt1>
      <a:dk2>
        <a:srgbClr val="FF00FF"/>
      </a:dk2>
      <a:lt2>
        <a:srgbClr val="919191"/>
      </a:lt2>
      <a:accent1>
        <a:srgbClr val="00FFFF"/>
      </a:accent1>
      <a:accent2>
        <a:srgbClr val="FF0000"/>
      </a:accent2>
      <a:accent3>
        <a:srgbClr val="FFFFFF"/>
      </a:accent3>
      <a:accent4>
        <a:srgbClr val="000000"/>
      </a:accent4>
      <a:accent5>
        <a:srgbClr val="AAFFFF"/>
      </a:accent5>
      <a:accent6>
        <a:srgbClr val="E70000"/>
      </a:accent6>
      <a:hlink>
        <a:srgbClr val="FF00FF"/>
      </a:hlink>
      <a:folHlink>
        <a:srgbClr val="C0C0C0"/>
      </a:folHlink>
    </a:clrScheme>
    <a:fontScheme name="Kalido-oh">
      <a:majorFont>
        <a:latin typeface="Garmond (W1)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Kalido-o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lido-o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lido-o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lido-o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lido-o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lido-o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lido-o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C:\WINDOWS\Desktop\Kalido-oh.pot</Template>
  <TotalTime>70</TotalTime>
  <Pages>12</Pages>
  <Words>508</Words>
  <PresentationFormat>Letter Paper (8.5x11 in)</PresentationFormat>
  <Paragraphs>45</Paragraphs>
  <Slides>11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</vt:lpstr>
      <vt:lpstr>Book Antiqua</vt:lpstr>
      <vt:lpstr>Comic Sans MS</vt:lpstr>
      <vt:lpstr>Garamond</vt:lpstr>
      <vt:lpstr>Garmond (W1)</vt:lpstr>
      <vt:lpstr>Monotype Sorts</vt:lpstr>
      <vt:lpstr>Times New Roman</vt:lpstr>
      <vt:lpstr>Kalido-oh</vt:lpstr>
      <vt:lpstr>Document</vt:lpstr>
      <vt:lpstr>Saltwater Imports</vt:lpstr>
      <vt:lpstr>Accrual Concept</vt:lpstr>
      <vt:lpstr>Matching Concept</vt:lpstr>
      <vt:lpstr>FASB Standards v Statements</vt:lpstr>
      <vt:lpstr>Revenue Recognition Guide</vt:lpstr>
      <vt:lpstr>Question 1: Income per Crocodile</vt:lpstr>
      <vt:lpstr>Question 2: Income Under Different Revenue Timing Rules</vt:lpstr>
      <vt:lpstr>Question 2: What method should we use?</vt:lpstr>
      <vt:lpstr>Question 3: Balance of Lease Term</vt:lpstr>
      <vt:lpstr>Question 4: Punitive Damages</vt:lpstr>
      <vt:lpstr>Question 5: Accounting Entry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subject/>
  <cp:keywords/>
  <dc:description/>
  <cp:lastPrinted>1601-01-01T00:00:00Z</cp:lastPrinted>
  <dcterms:created xsi:type="dcterms:W3CDTF">1996-10-21T18:20:10Z</dcterms:created>
  <dcterms:modified xsi:type="dcterms:W3CDTF">2022-01-09T06:53:59Z</dcterms:modified>
</cp:coreProperties>
</file>